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35"/>
  </p:notesMasterIdLst>
  <p:sldIdLst>
    <p:sldId id="256" r:id="rId2"/>
    <p:sldId id="272" r:id="rId3"/>
    <p:sldId id="258" r:id="rId4"/>
    <p:sldId id="273" r:id="rId5"/>
    <p:sldId id="257" r:id="rId6"/>
    <p:sldId id="263" r:id="rId7"/>
    <p:sldId id="266" r:id="rId8"/>
    <p:sldId id="268" r:id="rId9"/>
    <p:sldId id="264" r:id="rId10"/>
    <p:sldId id="267" r:id="rId11"/>
    <p:sldId id="265" r:id="rId12"/>
    <p:sldId id="270" r:id="rId13"/>
    <p:sldId id="271" r:id="rId14"/>
    <p:sldId id="274" r:id="rId15"/>
    <p:sldId id="275" r:id="rId16"/>
    <p:sldId id="259" r:id="rId17"/>
    <p:sldId id="276" r:id="rId18"/>
    <p:sldId id="262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5" r:id="rId27"/>
    <p:sldId id="284" r:id="rId28"/>
    <p:sldId id="287" r:id="rId29"/>
    <p:sldId id="286" r:id="rId30"/>
    <p:sldId id="288" r:id="rId31"/>
    <p:sldId id="261" r:id="rId32"/>
    <p:sldId id="291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95" autoAdjust="0"/>
    <p:restoredTop sz="69142" autoAdjust="0"/>
  </p:normalViewPr>
  <p:slideViewPr>
    <p:cSldViewPr snapToGrid="0">
      <p:cViewPr>
        <p:scale>
          <a:sx n="66" d="100"/>
          <a:sy n="66" d="100"/>
        </p:scale>
        <p:origin x="38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bitcoin-git\bitcoin\results_parti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bitcoin-git\bitcoin\results_parti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time over block size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xVal>
            <c:numRef>
              <c:f>block!$A$11:$A$17</c:f>
              <c:numCache>
                <c:formatCode>General</c:formatCode>
                <c:ptCount val="7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1</c:v>
                </c:pt>
                <c:pt idx="4">
                  <c:v>1.5</c:v>
                </c:pt>
                <c:pt idx="5">
                  <c:v>2</c:v>
                </c:pt>
                <c:pt idx="6">
                  <c:v>2.5</c:v>
                </c:pt>
              </c:numCache>
            </c:numRef>
          </c:xVal>
          <c:yVal>
            <c:numRef>
              <c:f>block!$B$11:$B$17</c:f>
              <c:numCache>
                <c:formatCode>0.0000</c:formatCode>
                <c:ptCount val="7"/>
                <c:pt idx="0">
                  <c:v>0.31954412460559556</c:v>
                </c:pt>
                <c:pt idx="1">
                  <c:v>0.38033361435758278</c:v>
                </c:pt>
                <c:pt idx="2">
                  <c:v>0.83302211761474587</c:v>
                </c:pt>
                <c:pt idx="3">
                  <c:v>1.4365088740987308</c:v>
                </c:pt>
                <c:pt idx="4">
                  <c:v>2.0822169780731201</c:v>
                </c:pt>
                <c:pt idx="5">
                  <c:v>2.6793390342167456</c:v>
                </c:pt>
                <c:pt idx="6">
                  <c:v>3.2530495643615724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A81-496A-8775-D57ED123E9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7985711"/>
        <c:axId val="798805215"/>
      </c:scatterChart>
      <c:valAx>
        <c:axId val="7379857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Block size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98805215"/>
        <c:crosses val="autoZero"/>
        <c:crossBetween val="midCat"/>
      </c:valAx>
      <c:valAx>
        <c:axId val="798805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379857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Dissamination time over UTXO set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c:spPr>
            <c:trendlineType val="poly"/>
            <c:order val="2"/>
            <c:dispRSqr val="0"/>
            <c:dispEq val="0"/>
          </c:trendline>
          <c:xVal>
            <c:numRef>
              <c:f>utxo!$A$12:$A$18</c:f>
              <c:numCache>
                <c:formatCode>General</c:formatCode>
                <c:ptCount val="7"/>
                <c:pt idx="0">
                  <c:v>1</c:v>
                </c:pt>
                <c:pt idx="1">
                  <c:v>25</c:v>
                </c:pt>
                <c:pt idx="2">
                  <c:v>50</c:v>
                </c:pt>
                <c:pt idx="3">
                  <c:v>100</c:v>
                </c:pt>
                <c:pt idx="4">
                  <c:v>150</c:v>
                </c:pt>
                <c:pt idx="5">
                  <c:v>200</c:v>
                </c:pt>
                <c:pt idx="6">
                  <c:v>300</c:v>
                </c:pt>
              </c:numCache>
            </c:numRef>
          </c:xVal>
          <c:yVal>
            <c:numRef>
              <c:f>utxo!$C$12:$C$18</c:f>
              <c:numCache>
                <c:formatCode>0.0000</c:formatCode>
                <c:ptCount val="7"/>
                <c:pt idx="0">
                  <c:v>1.2916402286953401</c:v>
                </c:pt>
                <c:pt idx="1">
                  <c:v>1.352910131216049</c:v>
                </c:pt>
                <c:pt idx="2">
                  <c:v>1.4365088740987308</c:v>
                </c:pt>
                <c:pt idx="3">
                  <c:v>1.503542852401734</c:v>
                </c:pt>
                <c:pt idx="4">
                  <c:v>1.4794239732954222</c:v>
                </c:pt>
                <c:pt idx="5">
                  <c:v>1.566001653671264</c:v>
                </c:pt>
                <c:pt idx="6">
                  <c:v>1.598941040039064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D49-4620-9D68-C56F0C8EFD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6156143"/>
        <c:axId val="738650783"/>
      </c:scatterChart>
      <c:valAx>
        <c:axId val="6661561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UTXO set size (% out of 1.8MB cache)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38650783"/>
        <c:crosses val="autoZero"/>
        <c:crossBetween val="midCat"/>
      </c:valAx>
      <c:valAx>
        <c:axId val="738650783"/>
        <c:scaling>
          <c:orientation val="minMax"/>
          <c:min val="1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66615614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process over number of nodes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Clique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topology!$F$2:$X$2</c:f>
              <c:numCache>
                <c:formatCode>0.0000</c:formatCode>
                <c:ptCount val="19"/>
                <c:pt idx="0">
                  <c:v>1.2260662487531742</c:v>
                </c:pt>
                <c:pt idx="1">
                  <c:v>1.2577779293019984</c:v>
                </c:pt>
                <c:pt idx="2">
                  <c:v>1.2713653700708174</c:v>
                </c:pt>
                <c:pt idx="3">
                  <c:v>1.2788630894268926</c:v>
                </c:pt>
                <c:pt idx="4">
                  <c:v>1.2889713559795999</c:v>
                </c:pt>
                <c:pt idx="5">
                  <c:v>1.29464282308947</c:v>
                </c:pt>
                <c:pt idx="6">
                  <c:v>1.2966053485800784</c:v>
                </c:pt>
                <c:pt idx="7">
                  <c:v>1.3124277251170857</c:v>
                </c:pt>
                <c:pt idx="8">
                  <c:v>1.3174304621524087</c:v>
                </c:pt>
                <c:pt idx="9">
                  <c:v>1.3278836522816029</c:v>
                </c:pt>
                <c:pt idx="10">
                  <c:v>1.3333341053537213</c:v>
                </c:pt>
                <c:pt idx="11">
                  <c:v>1.3411405086484274</c:v>
                </c:pt>
                <c:pt idx="12">
                  <c:v>1.3475539684348257</c:v>
                </c:pt>
                <c:pt idx="13">
                  <c:v>1.3544292449890898</c:v>
                </c:pt>
                <c:pt idx="14">
                  <c:v>1.3625467504765429</c:v>
                </c:pt>
                <c:pt idx="15">
                  <c:v>1.3708030155655657</c:v>
                </c:pt>
                <c:pt idx="16">
                  <c:v>1.3823603561899442</c:v>
                </c:pt>
                <c:pt idx="17">
                  <c:v>1.39780460085422</c:v>
                </c:pt>
                <c:pt idx="18">
                  <c:v>1.4340314524518971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64-4BDC-9B8E-9E55D1D14071}"/>
            </c:ext>
          </c:extLst>
        </c:ser>
        <c:ser>
          <c:idx val="1"/>
          <c:order val="1"/>
          <c:tx>
            <c:v>Static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topology!$F$3:$X$3</c:f>
              <c:numCache>
                <c:formatCode>0.0000</c:formatCode>
                <c:ptCount val="19"/>
                <c:pt idx="0">
                  <c:v>1.1881098270416259</c:v>
                </c:pt>
                <c:pt idx="1">
                  <c:v>1.2435190200805639</c:v>
                </c:pt>
                <c:pt idx="2">
                  <c:v>1.2529663085937499</c:v>
                </c:pt>
                <c:pt idx="3">
                  <c:v>1.4355351924896222</c:v>
                </c:pt>
                <c:pt idx="4">
                  <c:v>1.4550089359283442</c:v>
                </c:pt>
                <c:pt idx="5">
                  <c:v>1.8097779273986803</c:v>
                </c:pt>
                <c:pt idx="6">
                  <c:v>1.9656441211700417</c:v>
                </c:pt>
                <c:pt idx="7">
                  <c:v>1.9937455177307135</c:v>
                </c:pt>
                <c:pt idx="8">
                  <c:v>2.1785834312438981</c:v>
                </c:pt>
                <c:pt idx="9">
                  <c:v>2.1983930110931382</c:v>
                </c:pt>
                <c:pt idx="10">
                  <c:v>2.2048333644866922</c:v>
                </c:pt>
                <c:pt idx="11">
                  <c:v>2.3909447669982917</c:v>
                </c:pt>
                <c:pt idx="12">
                  <c:v>2.3981411933898942</c:v>
                </c:pt>
                <c:pt idx="13">
                  <c:v>2.4117840290069559</c:v>
                </c:pt>
                <c:pt idx="14">
                  <c:v>2.4244180679321259</c:v>
                </c:pt>
                <c:pt idx="15">
                  <c:v>2.5983951568603501</c:v>
                </c:pt>
                <c:pt idx="16">
                  <c:v>2.7553921222686757</c:v>
                </c:pt>
                <c:pt idx="17">
                  <c:v>2.94000267982483</c:v>
                </c:pt>
                <c:pt idx="18">
                  <c:v>2.9743943214416495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64-4BDC-9B8E-9E55D1D14071}"/>
            </c:ext>
          </c:extLst>
        </c:ser>
        <c:ser>
          <c:idx val="2"/>
          <c:order val="2"/>
          <c:tx>
            <c:v>Dynamic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val>
            <c:numRef>
              <c:f>topology!$F$4:$X$4</c:f>
              <c:numCache>
                <c:formatCode>0.0000</c:formatCode>
                <c:ptCount val="19"/>
                <c:pt idx="0">
                  <c:v>1.186999177932742</c:v>
                </c:pt>
                <c:pt idx="1">
                  <c:v>1.2275598526000979</c:v>
                </c:pt>
                <c:pt idx="2">
                  <c:v>1.2484200000762942</c:v>
                </c:pt>
                <c:pt idx="3">
                  <c:v>1.2598002910614019</c:v>
                </c:pt>
                <c:pt idx="4">
                  <c:v>1.6197381019592278</c:v>
                </c:pt>
                <c:pt idx="5">
                  <c:v>1.64134316444397</c:v>
                </c:pt>
                <c:pt idx="6">
                  <c:v>1.9768269538879397</c:v>
                </c:pt>
                <c:pt idx="7">
                  <c:v>2.0078605651855499</c:v>
                </c:pt>
                <c:pt idx="8">
                  <c:v>2.1537660121917739</c:v>
                </c:pt>
                <c:pt idx="9">
                  <c:v>2.1829237937927277</c:v>
                </c:pt>
                <c:pt idx="10">
                  <c:v>2.1983033657073978</c:v>
                </c:pt>
                <c:pt idx="11">
                  <c:v>2.2012318611145019</c:v>
                </c:pt>
                <c:pt idx="12">
                  <c:v>2.2091682434082021</c:v>
                </c:pt>
                <c:pt idx="13">
                  <c:v>2.2299967288970941</c:v>
                </c:pt>
                <c:pt idx="14">
                  <c:v>2.2352460861206063</c:v>
                </c:pt>
                <c:pt idx="15">
                  <c:v>2.4119318962097163</c:v>
                </c:pt>
                <c:pt idx="16">
                  <c:v>2.7773931026458722</c:v>
                </c:pt>
                <c:pt idx="17">
                  <c:v>2.7966520786285378</c:v>
                </c:pt>
                <c:pt idx="18">
                  <c:v>3.1696265697479253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464-4BDC-9B8E-9E55D1D140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2764063"/>
        <c:axId val="870177055"/>
      </c:lineChart>
      <c:catAx>
        <c:axId val="9927640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nodes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0177055"/>
        <c:crosses val="autoZero"/>
        <c:auto val="1"/>
        <c:lblAlgn val="ctr"/>
        <c:lblOffset val="100"/>
        <c:noMultiLvlLbl val="0"/>
      </c:catAx>
      <c:valAx>
        <c:axId val="870177055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992764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401770582897817"/>
          <c:y val="0.88435030634272827"/>
          <c:w val="0.46310832764042165"/>
          <c:h val="9.60177892878333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Dissamination time of different topologies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I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topology!$A$17:$A$19</c:f>
              <c:strCache>
                <c:ptCount val="3"/>
                <c:pt idx="0">
                  <c:v>clique</c:v>
                </c:pt>
                <c:pt idx="1">
                  <c:v>static</c:v>
                </c:pt>
                <c:pt idx="2">
                  <c:v>dynamic</c:v>
                </c:pt>
              </c:strCache>
            </c:strRef>
          </c:cat>
          <c:val>
            <c:numRef>
              <c:f>topology!$B$17:$B$19</c:f>
              <c:numCache>
                <c:formatCode>0.0000</c:formatCode>
                <c:ptCount val="3"/>
                <c:pt idx="0">
                  <c:v>1.4340314524518971</c:v>
                </c:pt>
                <c:pt idx="1">
                  <c:v>2.9743943214416495</c:v>
                </c:pt>
                <c:pt idx="2">
                  <c:v>3.1696265697479253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59-4DE5-B476-964D5F9093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67207439"/>
        <c:axId val="871875903"/>
      </c:barChart>
      <c:catAx>
        <c:axId val="6672074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topology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1875903"/>
        <c:crosses val="autoZero"/>
        <c:auto val="1"/>
        <c:lblAlgn val="ctr"/>
        <c:lblOffset val="100"/>
        <c:noMultiLvlLbl val="0"/>
      </c:catAx>
      <c:valAx>
        <c:axId val="87187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667207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34CB5-B04F-4FA7-9E4A-39BE258BCA7E}" type="datetimeFigureOut">
              <a:rPr lang="en-US" smtClean="0"/>
              <a:t>4/8/2019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10515-E54C-4CD9-B898-F2A4B83C9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UTXO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Block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Dependencies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Bandwidth/Latency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Topology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dirty="0"/>
              <a:t>RAM/CPU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2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dbcache</a:t>
            </a:r>
            <a:r>
              <a:rPr lang="en-US" dirty="0"/>
              <a:t>: 	Block index</a:t>
            </a:r>
          </a:p>
          <a:p>
            <a:r>
              <a:rPr lang="en-US" dirty="0"/>
              <a:t>	chain state</a:t>
            </a:r>
          </a:p>
          <a:p>
            <a:r>
              <a:rPr lang="en-US" dirty="0"/>
              <a:t>	in-memory UTXO set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0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44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Bitcoin protocol is only defined by the code itself – where is defined the size of the block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Lack of documentation – conf file sections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Differences between miner node and other nodes  - in conf file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135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3204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42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03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8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7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8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1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4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8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14FF-7E31-498B-9B9E-A6E6500F2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707" y="1668585"/>
            <a:ext cx="9806353" cy="1191846"/>
          </a:xfrm>
        </p:spPr>
        <p:txBody>
          <a:bodyPr>
            <a:normAutofit/>
          </a:bodyPr>
          <a:lstStyle/>
          <a:p>
            <a:r>
              <a:rPr lang="en-US" sz="6000" dirty="0"/>
              <a:t>Bitcoin Throughput Analysis</a:t>
            </a:r>
            <a:endParaRPr lang="en-I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0D9F-4FEC-4FB4-B7A9-030D4247D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880" y="3558504"/>
            <a:ext cx="5908675" cy="151646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/>
              <a:t>Final presentation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By :  Tal </a:t>
            </a:r>
            <a:r>
              <a:rPr lang="en-US" sz="2800" dirty="0" err="1"/>
              <a:t>Tzafrir</a:t>
            </a:r>
            <a:r>
              <a:rPr lang="en-US" sz="2800" dirty="0"/>
              <a:t> &amp; Itzik Solomon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Supervisor :	Alexander </a:t>
            </a:r>
            <a:r>
              <a:rPr lang="en-US" sz="2800" dirty="0" err="1"/>
              <a:t>Manuskin</a:t>
            </a:r>
            <a:endParaRPr lang="en-US" sz="2800" dirty="0"/>
          </a:p>
        </p:txBody>
      </p:sp>
      <p:pic>
        <p:nvPicPr>
          <p:cNvPr id="1026" name="Picture 2" descr="BC Logo .png">
            <a:extLst>
              <a:ext uri="{FF2B5EF4-FFF2-40B4-BE49-F238E27FC236}">
                <a16:creationId xmlns:a16="http://schemas.microsoft.com/office/drawing/2014/main" id="{36BDF7E4-BFE5-4E84-9E01-4882FDC9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36" y="3319584"/>
            <a:ext cx="1881554" cy="18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7094220" y="23545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7124700" y="45567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022F6A-7306-42A7-B58F-6146D9929B64}"/>
              </a:ext>
            </a:extLst>
          </p:cNvPr>
          <p:cNvCxnSpPr/>
          <p:nvPr/>
        </p:nvCxnSpPr>
        <p:spPr>
          <a:xfrm flipV="1">
            <a:off x="3162300" y="249174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41326-CE7C-4348-B420-A211088AAE6E}"/>
              </a:ext>
            </a:extLst>
          </p:cNvPr>
          <p:cNvCxnSpPr/>
          <p:nvPr/>
        </p:nvCxnSpPr>
        <p:spPr>
          <a:xfrm flipV="1">
            <a:off x="3177540" y="467868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21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TC Fee.PNG">
            <a:extLst>
              <a:ext uri="{FF2B5EF4-FFF2-40B4-BE49-F238E27FC236}">
                <a16:creationId xmlns:a16="http://schemas.microsoft.com/office/drawing/2014/main" id="{695619A9-C2EF-4D33-954F-96262FAEF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8" t="22166" r="25302" b="-2"/>
          <a:stretch/>
        </p:blipFill>
        <p:spPr bwMode="auto">
          <a:xfrm>
            <a:off x="403014" y="2887981"/>
            <a:ext cx="8596668" cy="347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4B8A75-C22A-4D68-87DD-5FE5B96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scalability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8FCE6-62AA-4628-B813-458BA8E2F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4" y="194722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Average block creation time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Block size limit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Efficiency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7172" name="Picture 4" descr="BTC Fee.PNG">
            <a:extLst>
              <a:ext uri="{FF2B5EF4-FFF2-40B4-BE49-F238E27FC236}">
                <a16:creationId xmlns:a16="http://schemas.microsoft.com/office/drawing/2014/main" id="{8CED7B7C-AFE6-481E-A217-763A4C607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87" t="21566" r="14186" b="58370"/>
          <a:stretch/>
        </p:blipFill>
        <p:spPr bwMode="auto">
          <a:xfrm>
            <a:off x="6568725" y="3226739"/>
            <a:ext cx="1112697" cy="8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TC Fee.PNG">
            <a:extLst>
              <a:ext uri="{FF2B5EF4-FFF2-40B4-BE49-F238E27FC236}">
                <a16:creationId xmlns:a16="http://schemas.microsoft.com/office/drawing/2014/main" id="{7A5ADE74-B0B1-4277-909B-A902350DA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" t="634" r="27188" b="92193"/>
          <a:stretch/>
        </p:blipFill>
        <p:spPr bwMode="auto">
          <a:xfrm>
            <a:off x="510348" y="6360161"/>
            <a:ext cx="838200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73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Related image">
            <a:extLst>
              <a:ext uri="{FF2B5EF4-FFF2-40B4-BE49-F238E27FC236}">
                <a16:creationId xmlns:a16="http://schemas.microsoft.com/office/drawing/2014/main" id="{4CEF0C91-C1DE-4D7B-9117-CF35DF90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76801" y="2077255"/>
            <a:ext cx="2997201" cy="299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9C754D-B4E1-4F19-86B8-D077CAD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Parameters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D249-1B6D-450C-A541-0660A5BD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1516"/>
            <a:ext cx="8596668" cy="474648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 size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size out of cache size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Topology of nodes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2292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4715A9-BF00-4301-B9AD-BE40F14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1" y="3760407"/>
            <a:ext cx="8785421" cy="24879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4AD0A-D99D-41C3-90B1-4AE69194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Block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7C2F-7FA9-4D7C-BCE9-C3AF7E203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81" y="1733230"/>
            <a:ext cx="8596668" cy="3880773"/>
          </a:xfrm>
        </p:spPr>
        <p:txBody>
          <a:bodyPr/>
          <a:lstStyle/>
          <a:p>
            <a:r>
              <a:rPr lang="en-US" sz="2800" dirty="0"/>
              <a:t>Legacy size limitation – 1MB</a:t>
            </a:r>
          </a:p>
          <a:p>
            <a:r>
              <a:rPr lang="en-US" sz="2800" dirty="0" err="1"/>
              <a:t>SegWit</a:t>
            </a:r>
            <a:r>
              <a:rPr lang="en-US" sz="2800" dirty="0"/>
              <a:t> and block weight</a:t>
            </a:r>
            <a:endParaRPr lang="en-US" dirty="0"/>
          </a:p>
          <a:p>
            <a:pPr lvl="1"/>
            <a:r>
              <a:rPr lang="en-US" sz="2000" dirty="0"/>
              <a:t>New theoretical limitation is 4MB</a:t>
            </a:r>
          </a:p>
          <a:p>
            <a:pPr lvl="1"/>
            <a:r>
              <a:rPr lang="en-US" sz="2000" dirty="0"/>
              <a:t>Witness and striped size</a:t>
            </a:r>
            <a:endParaRPr lang="en-US" dirty="0"/>
          </a:p>
          <a:p>
            <a:pPr lvl="1"/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0FE485-5B49-4EC5-9CB6-2D97E6C6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387" y="2143635"/>
            <a:ext cx="3976687" cy="1403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35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D8656E2-FA5D-41F6-943F-FCEAA7957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274" y="3407661"/>
            <a:ext cx="7627717" cy="33046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375900-0C6F-44EF-A790-94062500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1541-E3E4-4E12-985A-6765458DE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62" y="1605005"/>
            <a:ext cx="8596668" cy="3880773"/>
          </a:xfrm>
        </p:spPr>
        <p:txBody>
          <a:bodyPr/>
          <a:lstStyle/>
          <a:p>
            <a:r>
              <a:rPr lang="en-US" sz="3200" dirty="0"/>
              <a:t>Tx verification process usage</a:t>
            </a:r>
          </a:p>
          <a:p>
            <a:r>
              <a:rPr lang="en-US" sz="3200" dirty="0" err="1"/>
              <a:t>dbcache</a:t>
            </a:r>
            <a:endParaRPr lang="en-US" sz="3200" dirty="0"/>
          </a:p>
          <a:p>
            <a:pPr lvl="1"/>
            <a:r>
              <a:rPr lang="en-US" sz="2400" dirty="0"/>
              <a:t>In-memory UTXO set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582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B675B05D-D349-4414-8D66-1C67ED3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9472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F3C2E7-0D29-42CA-83AD-518331ED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Topology</a:t>
            </a:r>
            <a:endParaRPr lang="en-IL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6C9CB-6889-463B-B5FF-9BBE6BC56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702" y="2704978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Clique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Static (deterministic random)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Dynamic (non-deterministic random)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233737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CAD73-7536-43BE-B0AC-F426EA96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25" y="310243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Our Setup</a:t>
            </a:r>
            <a:endParaRPr lang="en-US" sz="4400" dirty="0">
              <a:latin typeface="+mn-lt"/>
              <a:ea typeface="+mn-ea"/>
              <a:cs typeface="+mn-cs"/>
            </a:endParaRPr>
          </a:p>
        </p:txBody>
      </p:sp>
      <p:sp>
        <p:nvSpPr>
          <p:cNvPr id="48" name="Content Placeholder 25">
            <a:extLst>
              <a:ext uri="{FF2B5EF4-FFF2-40B4-BE49-F238E27FC236}">
                <a16:creationId xmlns:a16="http://schemas.microsoft.com/office/drawing/2014/main" id="{22160401-8E11-4687-819C-8CB29CC6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98" y="1996094"/>
            <a:ext cx="4365501" cy="42184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Local server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Scripts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Library of data directories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results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AWS instances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Bitcoin core client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Server script (only miner)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Block notify script</a:t>
            </a:r>
          </a:p>
        </p:txBody>
      </p:sp>
      <p:pic>
        <p:nvPicPr>
          <p:cNvPr id="1194" name="Picture 1193">
            <a:extLst>
              <a:ext uri="{FF2B5EF4-FFF2-40B4-BE49-F238E27FC236}">
                <a16:creationId xmlns:a16="http://schemas.microsoft.com/office/drawing/2014/main" id="{0D2599CE-30AA-4E80-8778-E9832515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10000"/>
            <a:ext cx="5143500" cy="4625484"/>
          </a:xfrm>
          <a:prstGeom prst="rect">
            <a:avLst/>
          </a:prstGeom>
        </p:spPr>
      </p:pic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1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0E8016C-1A65-4354-9BDC-B98B71B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Scripts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F504B-E28B-44DF-99BD-C1C21B8BF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4336" y="4514446"/>
            <a:ext cx="4299666" cy="87104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/>
          </a:p>
        </p:txBody>
      </p:sp>
      <p:sp>
        <p:nvSpPr>
          <p:cNvPr id="147" name="Isosceles Triangle 14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98" name="Picture 2" descr="https://upload.wikimedia.org/wikipedia/commons/thumb/c/c3/Python-logo-notext.svg/1024px-Python-logo-notext.svg.png">
            <a:extLst>
              <a:ext uri="{FF2B5EF4-FFF2-40B4-BE49-F238E27FC236}">
                <a16:creationId xmlns:a16="http://schemas.microsoft.com/office/drawing/2014/main" id="{8A2D1511-92B5-4D43-AD53-F973ABB2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03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Main script 1/5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200" dirty="0"/>
              <a:t>Setup all folders needed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Creating initial blockchain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parameters</a:t>
            </a:r>
          </a:p>
          <a:p>
            <a:pPr lvl="2">
              <a:lnSpc>
                <a:spcPct val="200000"/>
              </a:lnSpc>
            </a:pPr>
            <a:r>
              <a:rPr lang="en-US" sz="2000" dirty="0" err="1"/>
              <a:t>create_starting_blockchain</a:t>
            </a:r>
            <a:r>
              <a:rPr lang="en-US" sz="2000" dirty="0"/>
              <a:t> script</a:t>
            </a:r>
          </a:p>
          <a:p>
            <a:pPr lvl="2">
              <a:lnSpc>
                <a:spcPct val="200000"/>
              </a:lnSpc>
            </a:pPr>
            <a:endParaRPr lang="en-US" sz="2000" dirty="0"/>
          </a:p>
        </p:txBody>
      </p:sp>
      <p:pic>
        <p:nvPicPr>
          <p:cNvPr id="2050" name="Picture 2" descr="Image result for framework yellow png">
            <a:extLst>
              <a:ext uri="{FF2B5EF4-FFF2-40B4-BE49-F238E27FC236}">
                <a16:creationId xmlns:a16="http://schemas.microsoft.com/office/drawing/2014/main" id="{8AE297F9-3D18-4457-AA04-96C90620D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129" y="7180828"/>
            <a:ext cx="2635077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ork  yellow  png">
            <a:extLst>
              <a:ext uri="{FF2B5EF4-FFF2-40B4-BE49-F238E27FC236}">
                <a16:creationId xmlns:a16="http://schemas.microsoft.com/office/drawing/2014/main" id="{DC68CB5A-C4E3-49DF-A6A5-3C638D39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992" y="1566441"/>
            <a:ext cx="3952616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38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</a:t>
            </a:r>
            <a:br>
              <a:rPr lang="en-US" sz="4400" dirty="0"/>
            </a:br>
            <a:r>
              <a:rPr lang="en-US" sz="4400" dirty="0"/>
              <a:t>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Creating AWS instances  </a:t>
            </a:r>
          </a:p>
          <a:p>
            <a:pPr lvl="2"/>
            <a:r>
              <a:rPr lang="en-US" sz="2000" dirty="0"/>
              <a:t>AMI</a:t>
            </a:r>
          </a:p>
          <a:p>
            <a:pPr lvl="2"/>
            <a:r>
              <a:rPr lang="en-US" sz="2000" dirty="0"/>
              <a:t>Network settings</a:t>
            </a:r>
          </a:p>
          <a:p>
            <a:pPr lvl="2"/>
            <a:r>
              <a:rPr lang="en-US" sz="2000" dirty="0"/>
              <a:t>Security settings</a:t>
            </a:r>
          </a:p>
        </p:txBody>
      </p:sp>
    </p:spTree>
    <p:extLst>
      <p:ext uri="{BB962C8B-B14F-4D97-AF65-F5344CB8AC3E}">
        <p14:creationId xmlns:p14="http://schemas.microsoft.com/office/powerpoint/2010/main" val="39701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3F38B5-F65E-40EA-A9DA-09D5D02ED2BC}"/>
              </a:ext>
            </a:extLst>
          </p:cNvPr>
          <p:cNvSpPr/>
          <p:nvPr/>
        </p:nvSpPr>
        <p:spPr>
          <a:xfrm>
            <a:off x="1034143" y="1420427"/>
            <a:ext cx="4079395" cy="5225143"/>
          </a:xfrm>
          <a:prstGeom prst="roundRect">
            <a:avLst/>
          </a:prstGeom>
          <a:noFill/>
          <a:ln w="539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4EDE4-6B1E-4B99-9E22-C915DA01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4572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Outline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3F15-02B3-49CD-BF29-5DE402399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734" y="1551835"/>
            <a:ext cx="8596668" cy="52251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What is bitcoin?</a:t>
            </a:r>
          </a:p>
          <a:p>
            <a:r>
              <a:rPr lang="en-US" dirty="0"/>
              <a:t>Bitcoin blockchain</a:t>
            </a:r>
          </a:p>
          <a:p>
            <a:r>
              <a:rPr lang="en-US" dirty="0"/>
              <a:t>Bitcoin scalability problem</a:t>
            </a:r>
          </a:p>
          <a:p>
            <a:r>
              <a:rPr lang="en-US" dirty="0"/>
              <a:t>Parameters of interest</a:t>
            </a:r>
          </a:p>
          <a:p>
            <a:r>
              <a:rPr lang="en-US" dirty="0"/>
              <a:t>Block size</a:t>
            </a:r>
          </a:p>
          <a:p>
            <a:r>
              <a:rPr lang="en-US" dirty="0"/>
              <a:t>UTXO size</a:t>
            </a:r>
          </a:p>
          <a:p>
            <a:r>
              <a:rPr lang="en-US" dirty="0"/>
              <a:t>Topology</a:t>
            </a:r>
          </a:p>
          <a:p>
            <a:r>
              <a:rPr lang="en-US" dirty="0"/>
              <a:t>Our setup</a:t>
            </a:r>
          </a:p>
          <a:p>
            <a:r>
              <a:rPr lang="en-US" dirty="0"/>
              <a:t>Scripts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Difficulties and challenges</a:t>
            </a:r>
          </a:p>
          <a:p>
            <a:r>
              <a:rPr lang="en-US" dirty="0"/>
              <a:t> Future improvements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L" dirty="0"/>
          </a:p>
        </p:txBody>
      </p:sp>
      <p:pic>
        <p:nvPicPr>
          <p:cNvPr id="4098" name="Picture 2" descr="Image result for list yellow png">
            <a:extLst>
              <a:ext uri="{FF2B5EF4-FFF2-40B4-BE49-F238E27FC236}">
                <a16:creationId xmlns:a16="http://schemas.microsoft.com/office/drawing/2014/main" id="{C5D29D33-733F-4D72-B767-5E01F3A8C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029" y="2110001"/>
            <a:ext cx="3332085" cy="333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56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3/5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Preparing files at instances</a:t>
            </a:r>
          </a:p>
          <a:p>
            <a:pPr lvl="2"/>
            <a:r>
              <a:rPr lang="en-US" sz="2000" dirty="0"/>
              <a:t>Data directories</a:t>
            </a:r>
          </a:p>
          <a:p>
            <a:pPr lvl="2"/>
            <a:r>
              <a:rPr lang="en-US" sz="2000" dirty="0" err="1"/>
              <a:t>Mempool</a:t>
            </a:r>
            <a:r>
              <a:rPr lang="en-US" sz="2000" dirty="0"/>
              <a:t> file</a:t>
            </a:r>
          </a:p>
          <a:p>
            <a:pPr lvl="2"/>
            <a:r>
              <a:rPr lang="en-US" sz="2000" dirty="0"/>
              <a:t>block and server scripts</a:t>
            </a:r>
          </a:p>
        </p:txBody>
      </p:sp>
    </p:spTree>
    <p:extLst>
      <p:ext uri="{BB962C8B-B14F-4D97-AF65-F5344CB8AC3E}">
        <p14:creationId xmlns:p14="http://schemas.microsoft.com/office/powerpoint/2010/main" val="2614030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4/5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Launching nodes</a:t>
            </a:r>
          </a:p>
          <a:p>
            <a:pPr lvl="2"/>
            <a:r>
              <a:rPr lang="en-US" sz="2000" dirty="0"/>
              <a:t>Conf file</a:t>
            </a:r>
          </a:p>
          <a:p>
            <a:pPr lvl="2"/>
            <a:r>
              <a:rPr lang="en-US" sz="2000" dirty="0"/>
              <a:t>Topology</a:t>
            </a:r>
          </a:p>
          <a:p>
            <a:pPr lvl="2"/>
            <a:r>
              <a:rPr lang="en-US" sz="2000" dirty="0"/>
              <a:t>Running bitcoin core</a:t>
            </a:r>
          </a:p>
          <a:p>
            <a:pPr lvl="2"/>
            <a:r>
              <a:rPr lang="en-US" sz="2000" dirty="0"/>
              <a:t>Verifying synchronization of nodes </a:t>
            </a:r>
          </a:p>
        </p:txBody>
      </p:sp>
    </p:spTree>
    <p:extLst>
      <p:ext uri="{BB962C8B-B14F-4D97-AF65-F5344CB8AC3E}">
        <p14:creationId xmlns:p14="http://schemas.microsoft.com/office/powerpoint/2010/main" val="3010083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5/5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Measurement </a:t>
            </a:r>
          </a:p>
          <a:p>
            <a:pPr lvl="2"/>
            <a:r>
              <a:rPr lang="en-US" sz="2000" dirty="0"/>
              <a:t>Running server.py</a:t>
            </a:r>
          </a:p>
          <a:p>
            <a:pPr lvl="2"/>
            <a:r>
              <a:rPr lang="en-US" sz="2000" dirty="0"/>
              <a:t>Generating block</a:t>
            </a:r>
          </a:p>
          <a:p>
            <a:pPr lvl="2"/>
            <a:r>
              <a:rPr lang="en-US" sz="2000" dirty="0"/>
              <a:t>Polling for results</a:t>
            </a:r>
          </a:p>
        </p:txBody>
      </p:sp>
    </p:spTree>
    <p:extLst>
      <p:ext uri="{BB962C8B-B14F-4D97-AF65-F5344CB8AC3E}">
        <p14:creationId xmlns:p14="http://schemas.microsoft.com/office/powerpoint/2010/main" val="2639737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Creating initial blockchain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Running node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Generating funds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UTXO set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transactions for block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Moving files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1239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Auxiliary scripts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800" dirty="0"/>
              <a:t>Block.py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Server.py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Run_multiple_tests.py</a:t>
            </a:r>
          </a:p>
          <a:p>
            <a:pPr lvl="1">
              <a:lnSpc>
                <a:spcPct val="200000"/>
              </a:lnSpc>
            </a:pPr>
            <a:endParaRPr lang="en-US" sz="2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DD8F58-5E87-4D04-9E1F-4C4315B2D063}"/>
              </a:ext>
            </a:extLst>
          </p:cNvPr>
          <p:cNvGrpSpPr/>
          <p:nvPr/>
        </p:nvGrpSpPr>
        <p:grpSpPr>
          <a:xfrm>
            <a:off x="6096000" y="1518643"/>
            <a:ext cx="3162926" cy="4425051"/>
            <a:chOff x="5659944" y="1678441"/>
            <a:chExt cx="3162926" cy="4425051"/>
          </a:xfrm>
        </p:grpSpPr>
        <p:pic>
          <p:nvPicPr>
            <p:cNvPr id="3076" name="Picture 4" descr="Related image">
              <a:extLst>
                <a:ext uri="{FF2B5EF4-FFF2-40B4-BE49-F238E27FC236}">
                  <a16:creationId xmlns:a16="http://schemas.microsoft.com/office/drawing/2014/main" id="{558ACC3F-4409-4195-8344-D8EC3AA190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81" r="68381" b="41655"/>
            <a:stretch/>
          </p:blipFill>
          <p:spPr bwMode="auto">
            <a:xfrm>
              <a:off x="7309757" y="1678441"/>
              <a:ext cx="1513113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Related image">
              <a:extLst>
                <a:ext uri="{FF2B5EF4-FFF2-40B4-BE49-F238E27FC236}">
                  <a16:creationId xmlns:a16="http://schemas.microsoft.com/office/drawing/2014/main" id="{AB9E05A2-5130-4F5C-8F8A-C05950C16C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5042" b="41655"/>
            <a:stretch/>
          </p:blipFill>
          <p:spPr bwMode="auto">
            <a:xfrm>
              <a:off x="5659944" y="2602374"/>
              <a:ext cx="1709685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717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00B0F-88EF-4196-8D64-0E3AE2508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337" y="1265314"/>
            <a:ext cx="4299666" cy="32491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results</a:t>
            </a:r>
            <a:endParaRPr lang="en-I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0B4D2F-856E-493C-AEB0-B6072589B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336" y="4514446"/>
            <a:ext cx="4299666" cy="871042"/>
          </a:xfrm>
        </p:spPr>
        <p:txBody>
          <a:bodyPr>
            <a:normAutofit/>
          </a:bodyPr>
          <a:lstStyle/>
          <a:p>
            <a:pPr algn="l"/>
            <a:endParaRPr lang="en-IL" dirty="0"/>
          </a:p>
        </p:txBody>
      </p:sp>
      <p:sp>
        <p:nvSpPr>
          <p:cNvPr id="137" name="Isosceles Triangle 13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220" name="Picture 4" descr="Related image">
            <a:extLst>
              <a:ext uri="{FF2B5EF4-FFF2-40B4-BE49-F238E27FC236}">
                <a16:creationId xmlns:a16="http://schemas.microsoft.com/office/drawing/2014/main" id="{792544A9-3A2E-4827-9FCA-26B2A5B4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79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793072"/>
          </a:xfrm>
        </p:spPr>
        <p:txBody>
          <a:bodyPr>
            <a:normAutofit/>
          </a:bodyPr>
          <a:lstStyle/>
          <a:p>
            <a:r>
              <a:rPr lang="en-US" sz="4400" dirty="0"/>
              <a:t>Block size varied</a:t>
            </a:r>
            <a:endParaRPr lang="en-IL" sz="4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F3A04C-34AA-47A2-910B-0D68F4F418D8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UTXO set size is 0.9MB,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EB2EFB-7A85-47B2-AC2B-866C7E2609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5914763"/>
              </p:ext>
            </p:extLst>
          </p:nvPr>
        </p:nvGraphicFramePr>
        <p:xfrm>
          <a:off x="337456" y="1930400"/>
          <a:ext cx="9024257" cy="4633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5533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UTXO Set size varied</a:t>
            </a:r>
            <a:endParaRPr lang="en-IL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1F604C-E950-449F-A50D-87AFA1A977CB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057ED9D-7CC1-44BE-8724-955EE688BC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2776794"/>
              </p:ext>
            </p:extLst>
          </p:nvPr>
        </p:nvGraphicFramePr>
        <p:xfrm>
          <a:off x="283028" y="1930400"/>
          <a:ext cx="9100457" cy="4557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52358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203" y="370114"/>
            <a:ext cx="9445853" cy="1034143"/>
          </a:xfrm>
        </p:spPr>
        <p:txBody>
          <a:bodyPr>
            <a:noAutofit/>
          </a:bodyPr>
          <a:lstStyle/>
          <a:p>
            <a:r>
              <a:rPr lang="en-US" dirty="0"/>
              <a:t>Dissemination process - different topologies</a:t>
            </a:r>
            <a:endParaRPr lang="en-IL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5A989E-9FA7-4D83-86D2-8F427FB9A524}"/>
              </a:ext>
            </a:extLst>
          </p:cNvPr>
          <p:cNvSpPr txBox="1">
            <a:spLocks/>
          </p:cNvSpPr>
          <p:nvPr/>
        </p:nvSpPr>
        <p:spPr>
          <a:xfrm>
            <a:off x="264203" y="1074057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50E406A-A2EE-4324-AC12-07527E854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7893356"/>
              </p:ext>
            </p:extLst>
          </p:nvPr>
        </p:nvGraphicFramePr>
        <p:xfrm>
          <a:off x="264204" y="1930399"/>
          <a:ext cx="9347882" cy="4753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6904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Different topologies</a:t>
            </a:r>
            <a:endParaRPr lang="en-IL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3D2638-69D6-4BD0-BFC3-B2A1E96EDB81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F21180B-7638-48E5-BD72-D6EBA3991F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930948"/>
              </p:ext>
            </p:extLst>
          </p:nvPr>
        </p:nvGraphicFramePr>
        <p:xfrm>
          <a:off x="257452" y="1828800"/>
          <a:ext cx="9348186" cy="441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0741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8E45-F156-4BC5-A0D6-180F432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goals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203F-0862-4A9B-A342-C60DB42E6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Learn about Bitcoin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Create framework for Bitcoin network analysis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Research how propagation time in network is affected </a:t>
            </a:r>
            <a:br>
              <a:rPr lang="en-US" sz="2400" dirty="0"/>
            </a:br>
            <a:r>
              <a:rPr lang="en-US" sz="2400" dirty="0"/>
              <a:t>by different aspects</a:t>
            </a:r>
          </a:p>
        </p:txBody>
      </p:sp>
      <p:pic>
        <p:nvPicPr>
          <p:cNvPr id="6146" name="Picture 2" descr="Image result for goal yellow png">
            <a:extLst>
              <a:ext uri="{FF2B5EF4-FFF2-40B4-BE49-F238E27FC236}">
                <a16:creationId xmlns:a16="http://schemas.microsoft.com/office/drawing/2014/main" id="{89286FF5-40D9-4287-9EB4-E02D7664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47" y="3365129"/>
            <a:ext cx="3880773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73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620-4CD1-4292-8553-F80D33E2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/>
              <a:t>Difficulties and challenges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F09B5-ED06-4DC1-B7FF-FD43D2D9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5418667" cy="3880773"/>
          </a:xfrm>
        </p:spPr>
        <p:txBody>
          <a:bodyPr>
            <a:normAutofit/>
          </a:bodyPr>
          <a:lstStyle/>
          <a:p>
            <a:r>
              <a:rPr lang="en-US" sz="2400" dirty="0"/>
              <a:t>Bitcoin protocol is only defined by the code itself</a:t>
            </a:r>
          </a:p>
          <a:p>
            <a:r>
              <a:rPr lang="en-US" sz="2400" dirty="0"/>
              <a:t>Inconsistent AWS operation times</a:t>
            </a:r>
          </a:p>
          <a:p>
            <a:r>
              <a:rPr lang="en-US" sz="2400" dirty="0"/>
              <a:t>Long transaction sending times</a:t>
            </a:r>
          </a:p>
          <a:p>
            <a:r>
              <a:rPr lang="en-US" sz="2400" dirty="0"/>
              <a:t>Lack of documentation</a:t>
            </a:r>
          </a:p>
          <a:p>
            <a:r>
              <a:rPr lang="en-US" sz="2400" dirty="0"/>
              <a:t>Differences between miner node and other nodes </a:t>
            </a:r>
          </a:p>
          <a:p>
            <a:r>
              <a:rPr lang="en-US" sz="2400" dirty="0"/>
              <a:t>Limitation to AWS instances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146" name="Picture 2" descr="Image result for hurdle yellow png">
            <a:extLst>
              <a:ext uri="{FF2B5EF4-FFF2-40B4-BE49-F238E27FC236}">
                <a16:creationId xmlns:a16="http://schemas.microsoft.com/office/drawing/2014/main" id="{47941FC4-FA7F-477F-A95D-898EF554D8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5" r="12607"/>
          <a:stretch/>
        </p:blipFill>
        <p:spPr bwMode="auto">
          <a:xfrm>
            <a:off x="5305623" y="-1"/>
            <a:ext cx="7249885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087323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Number of connections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Transaction dependencies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Network bandwidth/latency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Hardware (RAM/cache size, CPU)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Automatically add </a:t>
            </a:r>
            <a:r>
              <a:rPr lang="en-US" sz="2800" dirty="0" err="1"/>
              <a:t>datadir</a:t>
            </a:r>
            <a:r>
              <a:rPr lang="en-US" sz="2800" dirty="0"/>
              <a:t> to AMI</a:t>
            </a:r>
          </a:p>
        </p:txBody>
      </p:sp>
      <p:pic>
        <p:nvPicPr>
          <p:cNvPr id="21" name="Picture 2" descr="https://fontmeme.com/temporary/b73d376f5893d66743a390dcdd1d32cd.png">
            <a:extLst>
              <a:ext uri="{FF2B5EF4-FFF2-40B4-BE49-F238E27FC236}">
                <a16:creationId xmlns:a16="http://schemas.microsoft.com/office/drawing/2014/main" id="{8B1AD9F7-8B49-48CA-97C9-07DC72065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1" y="361579"/>
            <a:ext cx="7883047" cy="155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ign road yellow png">
            <a:extLst>
              <a:ext uri="{FF2B5EF4-FFF2-40B4-BE49-F238E27FC236}">
                <a16:creationId xmlns:a16="http://schemas.microsoft.com/office/drawing/2014/main" id="{3504E523-8181-475F-A528-88B00115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192" y="2409465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Conclusions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387" y="2289760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Tradeoffs in Bitcoin consensus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Project delivered insights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Flexible platform – adding parameters</a:t>
            </a:r>
          </a:p>
          <a:p>
            <a:pPr>
              <a:lnSpc>
                <a:spcPct val="200000"/>
              </a:lnSpc>
            </a:pPr>
            <a:endParaRPr lang="en-US" sz="2800" dirty="0"/>
          </a:p>
          <a:p>
            <a:pPr>
              <a:lnSpc>
                <a:spcPct val="200000"/>
              </a:lnSpc>
            </a:pPr>
            <a:endParaRPr lang="en-US" sz="2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46C36-928D-4572-96EE-C0E89916EF9B}"/>
              </a:ext>
            </a:extLst>
          </p:cNvPr>
          <p:cNvGrpSpPr/>
          <p:nvPr/>
        </p:nvGrpSpPr>
        <p:grpSpPr>
          <a:xfrm>
            <a:off x="211110" y="1765978"/>
            <a:ext cx="1922490" cy="3929971"/>
            <a:chOff x="8662295" y="428625"/>
            <a:chExt cx="2935488" cy="6000750"/>
          </a:xfrm>
        </p:grpSpPr>
        <p:pic>
          <p:nvPicPr>
            <p:cNvPr id="7" name="Picture 4" descr="http://m.sweetclipart.com/wp-content/uploads/Exclamation-Mark-Yellow-Clip-Art-150x600.png">
              <a:extLst>
                <a:ext uri="{FF2B5EF4-FFF2-40B4-BE49-F238E27FC236}">
                  <a16:creationId xmlns:a16="http://schemas.microsoft.com/office/drawing/2014/main" id="{EC073860-ED76-4F81-B87A-5B5E5A23C7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6375" y="428625"/>
              <a:ext cx="1428750" cy="571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s://www.pngarts.com/files/3/Bitcoin-PNG-Picture.png">
              <a:extLst>
                <a:ext uri="{FF2B5EF4-FFF2-40B4-BE49-F238E27FC236}">
                  <a16:creationId xmlns:a16="http://schemas.microsoft.com/office/drawing/2014/main" id="{6BEA3DF7-0DD5-456E-9084-75F36721A18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083"/>
            <a:stretch/>
          </p:blipFill>
          <p:spPr bwMode="auto">
            <a:xfrm>
              <a:off x="8662295" y="4848224"/>
              <a:ext cx="2935488" cy="1581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0693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Image result for bitcoin end">
            <a:extLst>
              <a:ext uri="{FF2B5EF4-FFF2-40B4-BE49-F238E27FC236}">
                <a16:creationId xmlns:a16="http://schemas.microsoft.com/office/drawing/2014/main" id="{29552749-5830-4EA5-BB98-22395D559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2" b="13326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  <p:pic>
        <p:nvPicPr>
          <p:cNvPr id="15" name="Picture 4" descr="Image result for hurdle yellow png">
            <a:extLst>
              <a:ext uri="{FF2B5EF4-FFF2-40B4-BE49-F238E27FC236}">
                <a16:creationId xmlns:a16="http://schemas.microsoft.com/office/drawing/2014/main" id="{908D718A-983E-4219-A6B7-7FF3411E1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270" y="7824510"/>
            <a:ext cx="5341483" cy="3493068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Image result for next yellow png">
            <a:extLst>
              <a:ext uri="{FF2B5EF4-FFF2-40B4-BE49-F238E27FC236}">
                <a16:creationId xmlns:a16="http://schemas.microsoft.com/office/drawing/2014/main" id="{A66B56FA-1C23-474C-BC7D-534A3627BC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8" r="22481" b="36247"/>
          <a:stretch/>
        </p:blipFill>
        <p:spPr bwMode="auto">
          <a:xfrm>
            <a:off x="1451518" y="6754856"/>
            <a:ext cx="4251960" cy="356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Image result for bitcoin png">
            <a:extLst>
              <a:ext uri="{FF2B5EF4-FFF2-40B4-BE49-F238E27FC236}">
                <a16:creationId xmlns:a16="http://schemas.microsoft.com/office/drawing/2014/main" id="{BE2EAE33-E00C-497D-93E4-46DDC307F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403" y="-2763537"/>
            <a:ext cx="4462236" cy="255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5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tool box yellow png">
            <a:extLst>
              <a:ext uri="{FF2B5EF4-FFF2-40B4-BE49-F238E27FC236}">
                <a16:creationId xmlns:a16="http://schemas.microsoft.com/office/drawing/2014/main" id="{C5A1A477-A913-42F5-B40E-C3E07D5310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1" t="24280" r="30145" b="19221"/>
          <a:stretch/>
        </p:blipFill>
        <p:spPr bwMode="auto">
          <a:xfrm>
            <a:off x="3294744" y="7250575"/>
            <a:ext cx="4234543" cy="351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82A56D-FFDD-4B9C-A74C-AED3EA8FD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5400" dirty="0"/>
              <a:t>Tools</a:t>
            </a:r>
            <a:endParaRPr lang="en-IL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4FAF-9C2E-4A5C-95D0-CDBB16CB8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759" y="2097350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Bitcoin core – C++ bitcoin client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EC2 – AWS service</a:t>
            </a:r>
            <a:endParaRPr lang="en-IL" sz="2800" dirty="0"/>
          </a:p>
        </p:txBody>
      </p:sp>
      <p:pic>
        <p:nvPicPr>
          <p:cNvPr id="7182" name="Picture 14" descr="Image result for bitcoin core png">
            <a:extLst>
              <a:ext uri="{FF2B5EF4-FFF2-40B4-BE49-F238E27FC236}">
                <a16:creationId xmlns:a16="http://schemas.microsoft.com/office/drawing/2014/main" id="{74F54989-F9CB-451F-B33A-BAE25DE798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33" b="36417"/>
          <a:stretch/>
        </p:blipFill>
        <p:spPr bwMode="auto">
          <a:xfrm>
            <a:off x="590248" y="4928636"/>
            <a:ext cx="7556170" cy="127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Image result for ec2 logo png">
            <a:extLst>
              <a:ext uri="{FF2B5EF4-FFF2-40B4-BE49-F238E27FC236}">
                <a16:creationId xmlns:a16="http://schemas.microsoft.com/office/drawing/2014/main" id="{9B56727D-8994-4E6C-9B4D-FC984C7690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8" t="19686" r="32738" b="29227"/>
          <a:stretch/>
        </p:blipFill>
        <p:spPr bwMode="auto">
          <a:xfrm>
            <a:off x="7457882" y="2402115"/>
            <a:ext cx="1988459" cy="252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1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AB452-3532-4D51-964A-BF731F27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649" y="81663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What is Bitcoin?</a:t>
            </a:r>
            <a:endParaRPr lang="en-IL" sz="4800" dirty="0"/>
          </a:p>
        </p:txBody>
      </p:sp>
      <p:pic>
        <p:nvPicPr>
          <p:cNvPr id="2050" name="Picture 2" descr="Image result for bitcoin png">
            <a:extLst>
              <a:ext uri="{FF2B5EF4-FFF2-40B4-BE49-F238E27FC236}">
                <a16:creationId xmlns:a16="http://schemas.microsoft.com/office/drawing/2014/main" id="{25A40425-6E28-4BEA-94DE-37F1FAF8E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64" y="2202754"/>
            <a:ext cx="4697383" cy="3361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4306E-BEE3-4B65-95D8-B0FD74C7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6923" y="2551514"/>
            <a:ext cx="6038851" cy="281172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Most common cryptocurrency</a:t>
            </a:r>
          </a:p>
          <a:p>
            <a:pPr marL="0" indent="0">
              <a:lnSpc>
                <a:spcPct val="25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Based on blockchain technology</a:t>
            </a:r>
          </a:p>
          <a:p>
            <a:pPr marL="0" indent="0">
              <a:lnSpc>
                <a:spcPct val="20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Solves key cryptocurrency problems</a:t>
            </a:r>
          </a:p>
        </p:txBody>
      </p:sp>
    </p:spTree>
    <p:extLst>
      <p:ext uri="{BB962C8B-B14F-4D97-AF65-F5344CB8AC3E}">
        <p14:creationId xmlns:p14="http://schemas.microsoft.com/office/powerpoint/2010/main" val="88171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9EB8-4CB0-4F92-95F4-1E854179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Blockchain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43B8-7303-4518-A747-E7933ECAA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23676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Blocks</a:t>
            </a:r>
            <a:endParaRPr lang="en-US" sz="2200" dirty="0"/>
          </a:p>
          <a:p>
            <a:pPr>
              <a:lnSpc>
                <a:spcPct val="200000"/>
              </a:lnSpc>
            </a:pPr>
            <a:r>
              <a:rPr lang="en-US" sz="2400" dirty="0"/>
              <a:t>Transactions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</a:t>
            </a:r>
            <a:endParaRPr lang="en-IL" sz="2400" dirty="0"/>
          </a:p>
        </p:txBody>
      </p:sp>
      <p:pic>
        <p:nvPicPr>
          <p:cNvPr id="7170" name="Picture 2" descr="Image result for chains yellow png">
            <a:extLst>
              <a:ext uri="{FF2B5EF4-FFF2-40B4-BE49-F238E27FC236}">
                <a16:creationId xmlns:a16="http://schemas.microsoft.com/office/drawing/2014/main" id="{96ADA6A4-A6C9-4C23-B500-918427A52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855" y="709742"/>
            <a:ext cx="5861153" cy="586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5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734-0284-4FB1-B21E-60D2DBD6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7C1F-0EB8-4996-BEB0-6FB4333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fontScale="92500"/>
          </a:bodyPr>
          <a:lstStyle/>
          <a:p>
            <a:pPr fontAlgn="base">
              <a:lnSpc>
                <a:spcPct val="200000"/>
              </a:lnSpc>
            </a:pPr>
            <a:r>
              <a:rPr lang="en-US" sz="2400" dirty="0"/>
              <a:t>Block Version Number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Previous Block Hash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Mining Difficulty Target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Nonce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Transactions</a:t>
            </a:r>
          </a:p>
        </p:txBody>
      </p:sp>
      <p:pic>
        <p:nvPicPr>
          <p:cNvPr id="2050" name="Picture 2" descr="Merkle Tree">
            <a:extLst>
              <a:ext uri="{FF2B5EF4-FFF2-40B4-BE49-F238E27FC236}">
                <a16:creationId xmlns:a16="http://schemas.microsoft.com/office/drawing/2014/main" id="{5FB83380-C3F0-4629-94DC-8A5889CB1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0"/>
          <a:stretch/>
        </p:blipFill>
        <p:spPr bwMode="auto">
          <a:xfrm>
            <a:off x="4617528" y="1277374"/>
            <a:ext cx="4358832" cy="549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01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1677-623D-4EEF-A828-C2A0A813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Transactions (</a:t>
            </a:r>
            <a:r>
              <a:rPr lang="en-US" sz="4800" dirty="0" err="1"/>
              <a:t>Txs</a:t>
            </a:r>
            <a:r>
              <a:rPr lang="en-US" sz="4800" dirty="0"/>
              <a:t>)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19F5DE34-9A58-4D57-AD53-E1153762A2C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1867607"/>
            <a:ext cx="8596668" cy="522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/>
              <a:t>Inputs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/>
              <a:t>Prev</a:t>
            </a:r>
            <a:r>
              <a:rPr lang="en-US" sz="2400" dirty="0"/>
              <a:t> </a:t>
            </a:r>
            <a:r>
              <a:rPr lang="en-US" sz="2400" dirty="0" err="1"/>
              <a:t>tx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Index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Private key</a:t>
            </a:r>
          </a:p>
          <a:p>
            <a:r>
              <a:rPr lang="en-US" sz="2400" dirty="0"/>
              <a:t>Outputs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Public key</a:t>
            </a:r>
          </a:p>
        </p:txBody>
      </p:sp>
      <p:pic>
        <p:nvPicPr>
          <p:cNvPr id="4108" name="Picture 12" descr="Image result for bitcoin transaction png">
            <a:extLst>
              <a:ext uri="{FF2B5EF4-FFF2-40B4-BE49-F238E27FC236}">
                <a16:creationId xmlns:a16="http://schemas.microsoft.com/office/drawing/2014/main" id="{88DCEB1B-4922-4E44-9F88-7A1C57063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48" y="1270000"/>
            <a:ext cx="76200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8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7E4B-54C8-4EB1-9F9E-668E4F5E6D5E}"/>
              </a:ext>
            </a:extLst>
          </p:cNvPr>
          <p:cNvSpPr/>
          <p:nvPr/>
        </p:nvSpPr>
        <p:spPr>
          <a:xfrm>
            <a:off x="5234940" y="1615440"/>
            <a:ext cx="3870960" cy="488442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3109206" y="23850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3116580" y="45262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553</Words>
  <Application>Microsoft Office PowerPoint</Application>
  <PresentationFormat>Widescreen</PresentationFormat>
  <Paragraphs>177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Trebuchet MS</vt:lpstr>
      <vt:lpstr>Wingdings</vt:lpstr>
      <vt:lpstr>Wingdings 3</vt:lpstr>
      <vt:lpstr>Facet</vt:lpstr>
      <vt:lpstr>Bitcoin Throughput Analysis</vt:lpstr>
      <vt:lpstr>Outline</vt:lpstr>
      <vt:lpstr>Project goals</vt:lpstr>
      <vt:lpstr>Tools</vt:lpstr>
      <vt:lpstr>What is Bitcoin?</vt:lpstr>
      <vt:lpstr>Bitcoin Blockchain</vt:lpstr>
      <vt:lpstr>Blocks</vt:lpstr>
      <vt:lpstr>Transactions (Txs)</vt:lpstr>
      <vt:lpstr>UTXO set example</vt:lpstr>
      <vt:lpstr>UTXO set example</vt:lpstr>
      <vt:lpstr>Bitcoin scalability problem</vt:lpstr>
      <vt:lpstr>Parameters of interest</vt:lpstr>
      <vt:lpstr>Block Size</vt:lpstr>
      <vt:lpstr>UTXO Set Size</vt:lpstr>
      <vt:lpstr>Topology</vt:lpstr>
      <vt:lpstr>Our Setup</vt:lpstr>
      <vt:lpstr>Scripts</vt:lpstr>
      <vt:lpstr>Main script 1/5</vt:lpstr>
      <vt:lpstr>Main script 2/5</vt:lpstr>
      <vt:lpstr>Main script  3/5</vt:lpstr>
      <vt:lpstr>Main script  4/5</vt:lpstr>
      <vt:lpstr>Main script  5/5</vt:lpstr>
      <vt:lpstr>Creating initial blockchain script</vt:lpstr>
      <vt:lpstr>Auxiliary scripts </vt:lpstr>
      <vt:lpstr>results</vt:lpstr>
      <vt:lpstr>Block size varied</vt:lpstr>
      <vt:lpstr>UTXO Set size varied</vt:lpstr>
      <vt:lpstr>Dissemination process - different topologies</vt:lpstr>
      <vt:lpstr>Different topologies</vt:lpstr>
      <vt:lpstr>Difficulties and challenges</vt:lpstr>
      <vt:lpstr>PowerPoint Presentation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Throughput Analysis</dc:title>
  <dc:creator>topitzik</dc:creator>
  <cp:lastModifiedBy>topitzik</cp:lastModifiedBy>
  <cp:revision>10</cp:revision>
  <dcterms:created xsi:type="dcterms:W3CDTF">2019-04-08T20:33:32Z</dcterms:created>
  <dcterms:modified xsi:type="dcterms:W3CDTF">2019-04-08T21:12:51Z</dcterms:modified>
</cp:coreProperties>
</file>